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64" r:id="rId9"/>
    <p:sldId id="263" r:id="rId10"/>
    <p:sldId id="265" r:id="rId11"/>
    <p:sldId id="266" r:id="rId1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B36C558F-221C-41E9-B8DC-B704C572E2B5}"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0E9D61-C0E2-49F9-841F-1CE345CA97DA}" type="slidenum">
              <a:rPr lang="pt-BR" smtClean="0"/>
              <a:t>‹#›</a:t>
            </a:fld>
            <a:endParaRPr lang="pt-BR"/>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B36C558F-221C-41E9-B8DC-B704C572E2B5}"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0E9D61-C0E2-49F9-841F-1CE345CA97DA}" type="slidenum">
              <a:rPr lang="pt-BR" smtClean="0"/>
              <a:t>‹#›</a:t>
            </a:fld>
            <a:endParaRPr lang="pt-BR"/>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6C558F-221C-41E9-B8DC-B704C572E2B5}"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B36C558F-221C-41E9-B8DC-B704C572E2B5}" type="datetimeFigureOut">
              <a:rPr lang="pt-BR" smtClean="0"/>
              <a:t>18/01/2021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36C558F-221C-41E9-B8DC-B704C572E2B5}" type="datetimeFigureOut">
              <a:rPr lang="pt-BR" smtClean="0"/>
              <a:t>18/01/2021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36C558F-221C-41E9-B8DC-B704C572E2B5}" type="datetimeFigureOut">
              <a:rPr lang="pt-BR" smtClean="0"/>
              <a:t>18/01/2021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6C558F-221C-41E9-B8DC-B704C572E2B5}" type="datetimeFigureOut">
              <a:rPr lang="pt-BR" smtClean="0"/>
              <a:t>18/01/2021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6C558F-221C-41E9-B8DC-B704C572E2B5}" type="datetimeFigureOut">
              <a:rPr lang="pt-BR" smtClean="0"/>
              <a:t>18/01/2021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6C558F-221C-41E9-B8DC-B704C572E2B5}" type="datetimeFigureOut">
              <a:rPr lang="pt-BR" smtClean="0"/>
              <a:t>18/01/2021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6C558F-221C-41E9-B8DC-B704C572E2B5}"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6C558F-221C-41E9-B8DC-B704C572E2B5}" type="datetimeFigureOut">
              <a:rPr lang="pt-BR" smtClean="0"/>
              <a:t>18/01/2021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280E9D61-C0E2-49F9-841F-1CE345CA97DA}" type="slidenum">
              <a:rPr lang="pt-BR" smtClean="0"/>
              <a:t>‹#›</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36C558F-221C-41E9-B8DC-B704C572E2B5}" type="datetimeFigureOut">
              <a:rPr lang="pt-BR" smtClean="0"/>
              <a:t>18/01/2021</a:t>
            </a:fld>
            <a:endParaRPr lang="pt-BR"/>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pt-BR"/>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280E9D61-C0E2-49F9-841F-1CE345CA97DA}" type="slidenum">
              <a:rPr lang="pt-BR" smtClean="0"/>
              <a:t>‹#›</a:t>
            </a:fld>
            <a:endParaRPr lang="pt-B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7_52HmVT5aA&amp;ab_channel=CanalCuriosit%C3%A9" TargetMode="External"/><Relationship Id="rId3" Type="http://schemas.openxmlformats.org/officeDocument/2006/relationships/hyperlink" Target="https://www1.folha.uol.com.br/fsp/mundo/ft1501201020.htm" TargetMode="External"/><Relationship Id="rId7" Type="http://schemas.openxmlformats.org/officeDocument/2006/relationships/hyperlink" Target="https://www.youtube.com/watch?v=pQCioY2Oju0&amp;t=604s&amp;ab_channel=williamalfredoruizportorreal" TargetMode="External"/><Relationship Id="rId2" Type="http://schemas.openxmlformats.org/officeDocument/2006/relationships/hyperlink" Target="https://docs.google.com/document/d/1JcZCzg4XNCFQCfNEMnxxsgfQ-zTqGxhqCTKmOAsv5QM/edit?usp=sharing" TargetMode="External"/><Relationship Id="rId1" Type="http://schemas.openxmlformats.org/officeDocument/2006/relationships/slideLayout" Target="../slideLayouts/slideLayout5.xml"/><Relationship Id="rId6" Type="http://schemas.openxmlformats.org/officeDocument/2006/relationships/hyperlink" Target="https://dialogosdosul.operamundi.uol.com.br/mundo/54460/haiti-aboliu-escravidao-derrotou-napoleao-mas-e-lembrado-so-por-miseria-economica" TargetMode="External"/><Relationship Id="rId5" Type="http://schemas.openxmlformats.org/officeDocument/2006/relationships/hyperlink" Target="https://drive.google.com/file/d/1vHJ6yqvSmprwZsf2XROi8shMTEx8OjzR/view?usp=sharing" TargetMode="External"/><Relationship Id="rId4" Type="http://schemas.openxmlformats.org/officeDocument/2006/relationships/hyperlink" Target="https://drive.google.com/file/d/1tfux34ECzDC6IaBLbU3FU30EgKapELBU/view?usp=sha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97128" y="4941168"/>
            <a:ext cx="6400800" cy="1296144"/>
          </a:xfrm>
        </p:spPr>
        <p:txBody>
          <a:bodyPr/>
          <a:lstStyle/>
          <a:p>
            <a:pPr algn="r"/>
            <a:r>
              <a:rPr lang="pt-BR" dirty="0" smtClean="0"/>
              <a:t>Autora: Prof. </a:t>
            </a:r>
            <a:r>
              <a:rPr lang="pt-BR" dirty="0" smtClean="0"/>
              <a:t>Dra. Bárbara Araújo</a:t>
            </a:r>
            <a:endParaRPr lang="pt-BR" dirty="0"/>
          </a:p>
        </p:txBody>
      </p:sp>
      <p:sp>
        <p:nvSpPr>
          <p:cNvPr id="2" name="Title 1"/>
          <p:cNvSpPr>
            <a:spLocks noGrp="1"/>
          </p:cNvSpPr>
          <p:nvPr>
            <p:ph type="ctrTitle"/>
          </p:nvPr>
        </p:nvSpPr>
        <p:spPr>
          <a:xfrm>
            <a:off x="611560" y="188640"/>
            <a:ext cx="7772400" cy="1470025"/>
          </a:xfrm>
        </p:spPr>
        <p:txBody>
          <a:bodyPr/>
          <a:lstStyle/>
          <a:p>
            <a:r>
              <a:rPr lang="pt-BR" sz="3600" b="1" dirty="0" smtClean="0"/>
              <a:t>Avante</a:t>
            </a:r>
            <a:r>
              <a:rPr lang="pt-BR" sz="3600" b="1" dirty="0"/>
              <a:t>, Jacobinos Negros!</a:t>
            </a:r>
            <a:r>
              <a:rPr lang="pt-BR" sz="3600" dirty="0"/>
              <a:t/>
            </a:r>
            <a:br>
              <a:rPr lang="pt-BR" sz="3600" dirty="0"/>
            </a:br>
            <a:endParaRPr lang="pt-BR" sz="3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3848" y="1412776"/>
            <a:ext cx="2635615" cy="3212976"/>
          </a:xfrm>
          <a:prstGeom prst="rect">
            <a:avLst/>
          </a:prstGeom>
        </p:spPr>
      </p:pic>
    </p:spTree>
    <p:extLst>
      <p:ext uri="{BB962C8B-B14F-4D97-AF65-F5344CB8AC3E}">
        <p14:creationId xmlns:p14="http://schemas.microsoft.com/office/powerpoint/2010/main" val="403486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pt-BR" sz="4000" b="1" dirty="0" smtClean="0"/>
              <a:t>INTRODUÇão</a:t>
            </a:r>
            <a:endParaRPr lang="pt-BR" sz="4000" b="1" dirty="0"/>
          </a:p>
        </p:txBody>
      </p:sp>
    </p:spTree>
    <p:extLst>
      <p:ext uri="{BB962C8B-B14F-4D97-AF65-F5344CB8AC3E}">
        <p14:creationId xmlns:p14="http://schemas.microsoft.com/office/powerpoint/2010/main" val="3075220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11560" y="620688"/>
            <a:ext cx="7922840" cy="5094312"/>
          </a:xfrm>
        </p:spPr>
        <p:txBody>
          <a:bodyPr>
            <a:noAutofit/>
          </a:bodyPr>
          <a:lstStyle/>
          <a:p>
            <a:pPr marL="0" indent="0" algn="just">
              <a:buNone/>
            </a:pPr>
            <a:r>
              <a:rPr lang="pt-BR" sz="2000" dirty="0"/>
              <a:t>Haiti, 1791. Um levante negro começa, mas você ainda não sabe onde ele vai parar. É um levante impossível e inevitável: os escravizados compõem mais de 80% da população da colônia, uma terra manchada de sangue e tortura desde o primeiro momento em que os europeus pisaram nela. Eles celebram Cristóvão Colombo como descobridor das Américas, mas você sabe que ele foi um genocida. A sua ilha, que ele batizou Hispaniola para marcar o novo domínio colonial da Espanha, viu seus nativos varridos do mapa, mortos de exaustão pelo trabalho escravo ou de doença que pegaram dos europeus. Não sobraram indígenas no Caribe para fazer o trabalho braçal que os europeus exigiam, então trouxeram seus antepassados. A ilha Hispaniola virou uma terra de maioria negra. Com a chegada dos franceses, que passaram a dominar essa parte da ilha que passaram a chamar Saint-Domingue, só aumentou o grau de exploração do povo negro que veio arrastado da África e que tornou-se caribenho por meio da escravidão</a:t>
            </a:r>
            <a:r>
              <a:rPr lang="pt-BR" sz="2000" dirty="0" smtClean="0"/>
              <a:t>.</a:t>
            </a:r>
            <a:endParaRPr lang="pt-BR" sz="2000" dirty="0"/>
          </a:p>
        </p:txBody>
      </p:sp>
    </p:spTree>
    <p:extLst>
      <p:ext uri="{BB962C8B-B14F-4D97-AF65-F5344CB8AC3E}">
        <p14:creationId xmlns:p14="http://schemas.microsoft.com/office/powerpoint/2010/main" val="1234673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11560" y="476672"/>
            <a:ext cx="7922840" cy="5238328"/>
          </a:xfrm>
        </p:spPr>
        <p:txBody>
          <a:bodyPr/>
          <a:lstStyle/>
          <a:p>
            <a:pPr marL="0" indent="0" algn="just">
              <a:buNone/>
            </a:pPr>
            <a:r>
              <a:rPr lang="pt-BR" sz="2000" dirty="0"/>
              <a:t>Mas a história é viva e imprevisível. E 1791 moveu a maré da dominação como um maremoto. Você se vê no meio de um levante escravo, um levante dos seus. E, para você, aquele levante precisa culminar na liberdade total: fim da dominação colonial, fim da escravidão, autodeterminação do povo negro haitiano... Independência</a:t>
            </a:r>
            <a:r>
              <a:rPr lang="pt-BR" sz="2000" dirty="0" smtClean="0"/>
              <a:t>.</a:t>
            </a:r>
          </a:p>
          <a:p>
            <a:pPr marL="0" indent="0" algn="just">
              <a:buNone/>
            </a:pPr>
            <a:r>
              <a:rPr lang="pt-BR" sz="2000" dirty="0" smtClean="0"/>
              <a:t>Nos </a:t>
            </a:r>
            <a:r>
              <a:rPr lang="pt-BR" sz="2000" dirty="0"/>
              <a:t>anos seguintes, você vê emergir a liderança negra de Toussaint, apelidado “L’Ouverture”, o abridor de caminhos. Toussaint é a liderança que pode levar o povo haitiano à tão sonhada liberdade. Na França, a Revolução se radicaliza com a tomada do poder pelos Jacobinos. Mas você não confia nos colonizadores, seja quem forem. Você é um Jacobino Negro. Você está nas trincheiras ao lado de Toussaint. E vai cumprir seu papel revolucionário.</a:t>
            </a:r>
          </a:p>
          <a:p>
            <a:pPr marL="0" indent="0">
              <a:buNone/>
            </a:pPr>
            <a:endParaRPr lang="pt-B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3488" y="4196608"/>
            <a:ext cx="3038475" cy="1504950"/>
          </a:xfrm>
          <a:prstGeom prst="rect">
            <a:avLst/>
          </a:prstGeom>
        </p:spPr>
      </p:pic>
    </p:spTree>
    <p:extLst>
      <p:ext uri="{BB962C8B-B14F-4D97-AF65-F5344CB8AC3E}">
        <p14:creationId xmlns:p14="http://schemas.microsoft.com/office/powerpoint/2010/main" val="3699494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pt-BR" sz="4000" b="1" dirty="0" smtClean="0"/>
              <a:t>TAREFA</a:t>
            </a:r>
            <a:endParaRPr lang="pt-BR" sz="4000" b="1" dirty="0"/>
          </a:p>
        </p:txBody>
      </p:sp>
    </p:spTree>
    <p:extLst>
      <p:ext uri="{BB962C8B-B14F-4D97-AF65-F5344CB8AC3E}">
        <p14:creationId xmlns:p14="http://schemas.microsoft.com/office/powerpoint/2010/main" val="832253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11560" y="404664"/>
            <a:ext cx="7922840" cy="5310336"/>
          </a:xfrm>
        </p:spPr>
        <p:txBody>
          <a:bodyPr/>
          <a:lstStyle/>
          <a:p>
            <a:pPr marL="0" indent="0" algn="just">
              <a:buNone/>
            </a:pPr>
            <a:r>
              <a:rPr lang="pt-BR" sz="2400" dirty="0"/>
              <a:t>Você deverá produzir um manifesto de agitação política voltada para seus companheiros negros haitianos, com objetivo de colocar em evidência todos os absurdos insustentáveis da forma como vocês viveram até hoje e os motivos pelos quais a luta pela liberdade e pela independência são um dever de todos vocês.</a:t>
            </a:r>
          </a:p>
          <a:p>
            <a:pPr marL="0" indent="0" algn="just">
              <a:buNone/>
            </a:pPr>
            <a:r>
              <a:rPr lang="pt-BR" sz="2400" dirty="0"/>
              <a:t>Nesse manifesto, deverão estar explícitos os seguintes aspectos:</a:t>
            </a:r>
          </a:p>
          <a:p>
            <a:pPr algn="just">
              <a:buFont typeface="+mj-lt"/>
              <a:buAutoNum type="arabicPeriod"/>
            </a:pPr>
            <a:r>
              <a:rPr lang="pt-BR" sz="2400" dirty="0"/>
              <a:t>As condições de vida da maioria negra escravizada antes das revoltas</a:t>
            </a:r>
          </a:p>
          <a:p>
            <a:pPr algn="just">
              <a:buFont typeface="+mj-lt"/>
              <a:buAutoNum type="arabicPeriod"/>
            </a:pPr>
            <a:r>
              <a:rPr lang="pt-BR" sz="2400" dirty="0"/>
              <a:t>As contradições do Iluminismo francês com relação à opressão e à escravidão nas colônias</a:t>
            </a:r>
          </a:p>
          <a:p>
            <a:pPr algn="just">
              <a:buFont typeface="+mj-lt"/>
              <a:buAutoNum type="arabicPeriod"/>
            </a:pPr>
            <a:r>
              <a:rPr lang="pt-BR" sz="2400" dirty="0"/>
              <a:t>Motivos pelos quais a independência, a seu ver, é o caminho para a liberdade e autonomia do povo negro haitiano.</a:t>
            </a:r>
          </a:p>
          <a:p>
            <a:endParaRPr lang="pt-BR" dirty="0"/>
          </a:p>
        </p:txBody>
      </p:sp>
    </p:spTree>
    <p:extLst>
      <p:ext uri="{BB962C8B-B14F-4D97-AF65-F5344CB8AC3E}">
        <p14:creationId xmlns:p14="http://schemas.microsoft.com/office/powerpoint/2010/main" val="2344534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Formato:</a:t>
            </a:r>
            <a:endParaRPr lang="pt-BR" dirty="0"/>
          </a:p>
        </p:txBody>
      </p:sp>
      <p:sp>
        <p:nvSpPr>
          <p:cNvPr id="3" name="Content Placeholder 2"/>
          <p:cNvSpPr>
            <a:spLocks noGrp="1"/>
          </p:cNvSpPr>
          <p:nvPr>
            <p:ph sz="quarter" idx="13"/>
          </p:nvPr>
        </p:nvSpPr>
        <p:spPr/>
        <p:txBody>
          <a:bodyPr/>
          <a:lstStyle/>
          <a:p>
            <a:pPr marL="0" indent="0" algn="just">
              <a:buNone/>
            </a:pPr>
            <a:r>
              <a:rPr lang="pt-BR" sz="2400" dirty="0"/>
              <a:t>Esse manifesto pode ser feito em formatos diferentes: texto, áudio, vídeo... Vamos fazer aqui um exercício imaginativo de que você tem, naquele período histórico, todas essas tecnologias à disposição. Mas lembre-se: o manifesto serve para animar seus companheiros, levantar as massas populares para a luta coletiva pela liberdade. Esse deve ser o tom da sua produção.</a:t>
            </a:r>
          </a:p>
          <a:p>
            <a:endParaRPr lang="pt-BR" dirty="0"/>
          </a:p>
        </p:txBody>
      </p:sp>
    </p:spTree>
    <p:extLst>
      <p:ext uri="{BB962C8B-B14F-4D97-AF65-F5344CB8AC3E}">
        <p14:creationId xmlns:p14="http://schemas.microsoft.com/office/powerpoint/2010/main" val="2292922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pt-BR" sz="4000" b="1" dirty="0" smtClean="0"/>
              <a:t>RECURSOS</a:t>
            </a:r>
            <a:endParaRPr lang="pt-BR" sz="4000" b="1" dirty="0"/>
          </a:p>
        </p:txBody>
      </p:sp>
    </p:spTree>
    <p:extLst>
      <p:ext uri="{BB962C8B-B14F-4D97-AF65-F5344CB8AC3E}">
        <p14:creationId xmlns:p14="http://schemas.microsoft.com/office/powerpoint/2010/main" val="2656013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4"/>
          </p:nvPr>
        </p:nvSpPr>
        <p:spPr>
          <a:xfrm>
            <a:off x="4788024" y="548680"/>
            <a:ext cx="3746376" cy="5166320"/>
          </a:xfrm>
        </p:spPr>
        <p:txBody>
          <a:bodyPr>
            <a:normAutofit/>
          </a:bodyPr>
          <a:lstStyle/>
          <a:p>
            <a:r>
              <a:rPr lang="pt-BR" sz="2000" dirty="0" smtClean="0">
                <a:hlinkClick r:id="rId2"/>
              </a:rPr>
              <a:t>Uma história impensável</a:t>
            </a:r>
            <a:endParaRPr lang="pt-BR" sz="2000" dirty="0" smtClean="0"/>
          </a:p>
          <a:p>
            <a:endParaRPr lang="pt-BR" sz="2000" dirty="0"/>
          </a:p>
          <a:p>
            <a:r>
              <a:rPr lang="pt-BR" sz="2000" dirty="0" smtClean="0">
                <a:hlinkClick r:id="rId3"/>
              </a:rPr>
              <a:t>Medo branco do “haitianismo”</a:t>
            </a:r>
            <a:endParaRPr lang="pt-BR" sz="2000" dirty="0" smtClean="0"/>
          </a:p>
          <a:p>
            <a:endParaRPr lang="pt-BR" sz="2000" dirty="0"/>
          </a:p>
          <a:p>
            <a:r>
              <a:rPr lang="pt-BR" sz="2000" dirty="0" smtClean="0">
                <a:hlinkClick r:id="rId4"/>
              </a:rPr>
              <a:t>O épico e o trágico na história do Haiti</a:t>
            </a:r>
            <a:endParaRPr lang="pt-BR" sz="2000" dirty="0" smtClean="0"/>
          </a:p>
          <a:p>
            <a:endParaRPr lang="pt-BR" sz="2000" dirty="0"/>
          </a:p>
          <a:p>
            <a:r>
              <a:rPr lang="pt-BR" sz="2000" dirty="0" smtClean="0">
                <a:hlinkClick r:id="rId5"/>
              </a:rPr>
              <a:t>Cronologia Haiti</a:t>
            </a:r>
            <a:r>
              <a:rPr lang="pt-BR" sz="2000" dirty="0" smtClean="0"/>
              <a:t> (sécs. XVII, XVIII, XIX)</a:t>
            </a:r>
            <a:endParaRPr lang="pt-BR" sz="2000" dirty="0"/>
          </a:p>
        </p:txBody>
      </p:sp>
      <p:sp>
        <p:nvSpPr>
          <p:cNvPr id="7" name="Content Placeholder 6"/>
          <p:cNvSpPr>
            <a:spLocks noGrp="1"/>
          </p:cNvSpPr>
          <p:nvPr>
            <p:ph sz="quarter" idx="13"/>
          </p:nvPr>
        </p:nvSpPr>
        <p:spPr>
          <a:xfrm>
            <a:off x="609600" y="548680"/>
            <a:ext cx="3746376" cy="5166320"/>
          </a:xfrm>
        </p:spPr>
        <p:txBody>
          <a:bodyPr>
            <a:normAutofit/>
          </a:bodyPr>
          <a:lstStyle/>
          <a:p>
            <a:r>
              <a:rPr lang="pt-BR" sz="2000" dirty="0">
                <a:hlinkClick r:id="rId6"/>
              </a:rPr>
              <a:t>Haiti aboliu escravidão, derrotou Napoleão, mas é lembrado só por miséria econômica </a:t>
            </a:r>
            <a:endParaRPr lang="pt-BR" sz="2000" dirty="0" smtClean="0"/>
          </a:p>
          <a:p>
            <a:endParaRPr lang="pt-BR" sz="2000" dirty="0"/>
          </a:p>
          <a:p>
            <a:r>
              <a:rPr lang="pt-BR" sz="2000" dirty="0">
                <a:hlinkClick r:id="rId7"/>
              </a:rPr>
              <a:t>Revolución Haitiana </a:t>
            </a:r>
            <a:r>
              <a:rPr lang="pt-BR" sz="2000" dirty="0"/>
              <a:t>– Vídeo em espanhol sem legenda (tem legenda automática em closed caption, mas também em espanhol) </a:t>
            </a:r>
            <a:r>
              <a:rPr lang="pt-BR" sz="2000" dirty="0" smtClean="0"/>
              <a:t>– mesmo </a:t>
            </a:r>
            <a:r>
              <a:rPr lang="pt-BR" sz="2000" dirty="0"/>
              <a:t>sem entender espanhol, vale para ilustrar a </a:t>
            </a:r>
            <a:r>
              <a:rPr lang="pt-BR" sz="2000" dirty="0" smtClean="0"/>
              <a:t>história</a:t>
            </a:r>
          </a:p>
          <a:p>
            <a:endParaRPr lang="pt-BR" sz="2000" dirty="0"/>
          </a:p>
          <a:p>
            <a:r>
              <a:rPr lang="pt-BR" sz="2000" dirty="0">
                <a:hlinkClick r:id="rId8"/>
              </a:rPr>
              <a:t>A história da Revolução haitiana narrada por um haitiano </a:t>
            </a:r>
            <a:endParaRPr lang="pt-BR" sz="2000" dirty="0"/>
          </a:p>
        </p:txBody>
      </p:sp>
    </p:spTree>
    <p:extLst>
      <p:ext uri="{BB962C8B-B14F-4D97-AF65-F5344CB8AC3E}">
        <p14:creationId xmlns:p14="http://schemas.microsoft.com/office/powerpoint/2010/main" val="2331643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pt-BR" sz="4000" b="1" dirty="0" smtClean="0"/>
              <a:t>avaliaçÃO</a:t>
            </a:r>
            <a:endParaRPr lang="pt-BR" sz="4000" b="1" dirty="0"/>
          </a:p>
        </p:txBody>
      </p:sp>
    </p:spTree>
    <p:extLst>
      <p:ext uri="{BB962C8B-B14F-4D97-AF65-F5344CB8AC3E}">
        <p14:creationId xmlns:p14="http://schemas.microsoft.com/office/powerpoint/2010/main" val="558848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11560" y="476672"/>
            <a:ext cx="7922840" cy="5238328"/>
          </a:xfrm>
        </p:spPr>
        <p:txBody>
          <a:bodyPr/>
          <a:lstStyle/>
          <a:p>
            <a:pPr marL="0" indent="0">
              <a:buNone/>
            </a:pPr>
            <a:r>
              <a:rPr lang="pt-BR" sz="2000" dirty="0"/>
              <a:t>A avaliação desta webquest terá dois aspectos:</a:t>
            </a:r>
          </a:p>
          <a:p>
            <a:pPr marL="0" indent="0">
              <a:buNone/>
            </a:pPr>
            <a:endParaRPr lang="pt-BR" sz="2000" dirty="0"/>
          </a:p>
          <a:p>
            <a:pPr marL="514350" indent="-514350">
              <a:buAutoNum type="arabicPeriod"/>
            </a:pPr>
            <a:r>
              <a:rPr lang="pt-BR" sz="2000" dirty="0"/>
              <a:t>Auto-avaliação</a:t>
            </a:r>
          </a:p>
          <a:p>
            <a:pPr marL="514350" indent="-514350">
              <a:buAutoNum type="arabicPeriod"/>
            </a:pPr>
            <a:r>
              <a:rPr lang="pt-BR" sz="2000" dirty="0"/>
              <a:t>Avaliação coletiva</a:t>
            </a:r>
          </a:p>
          <a:p>
            <a:pPr marL="514350" indent="-514350">
              <a:buAutoNum type="arabicPeriod"/>
            </a:pPr>
            <a:endParaRPr lang="pt-BR" sz="2000" dirty="0"/>
          </a:p>
          <a:p>
            <a:pPr marL="0" indent="0">
              <a:buNone/>
            </a:pPr>
            <a:r>
              <a:rPr lang="pt-BR" sz="2000" dirty="0"/>
              <a:t>Após a entrega da tarefa no drive pelos estudantes, cada um deverá preencher um formulário em que avalia seu desempenho, suas dificuldades e seu aprendizado no processo.</a:t>
            </a:r>
          </a:p>
          <a:p>
            <a:pPr marL="0" indent="0">
              <a:buNone/>
            </a:pPr>
            <a:r>
              <a:rPr lang="pt-BR" sz="2000" dirty="0"/>
              <a:t>Além disso, realizaremos uma reunião de finalização da webquest, onde discutiremos os resultados obtidos, tiraremos dúvidas sobre o conteúdo e debateremos o resultado das avaliações no formulário</a:t>
            </a:r>
            <a:r>
              <a:rPr lang="pt-BR" sz="2000" dirty="0" smtClean="0"/>
              <a:t>.</a:t>
            </a:r>
          </a:p>
          <a:p>
            <a:pPr marL="0" indent="0">
              <a:buNone/>
            </a:pPr>
            <a:r>
              <a:rPr lang="pt-BR" sz="2000" b="1" dirty="0" smtClean="0"/>
              <a:t>IMPORTANTE</a:t>
            </a:r>
            <a:r>
              <a:rPr lang="pt-BR" sz="2000" dirty="0" smtClean="0"/>
              <a:t>: Os estudantes que desejarem poderão apresentar seus manifestos para a turma na reunião ao vivo.</a:t>
            </a:r>
            <a:endParaRPr lang="pt-BR" sz="2000" dirty="0"/>
          </a:p>
          <a:p>
            <a:endParaRPr lang="pt-BR" dirty="0"/>
          </a:p>
        </p:txBody>
      </p:sp>
    </p:spTree>
    <p:extLst>
      <p:ext uri="{BB962C8B-B14F-4D97-AF65-F5344CB8AC3E}">
        <p14:creationId xmlns:p14="http://schemas.microsoft.com/office/powerpoint/2010/main" val="1263059851"/>
      </p:ext>
    </p:extLst>
  </p:cSld>
  <p:clrMapOvr>
    <a:masterClrMapping/>
  </p:clrMapOvr>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14</TotalTime>
  <Words>703</Words>
  <Application>Microsoft Office PowerPoint</Application>
  <PresentationFormat>On-screen Show (4:3)</PresentationFormat>
  <Paragraphs>36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Horizon</vt:lpstr>
      <vt:lpstr>Avante, Jacobinos Negros! </vt:lpstr>
      <vt:lpstr>INTRODUÇão</vt:lpstr>
      <vt:lpstr>PowerPoint Presentation</vt:lpstr>
      <vt:lpstr>PowerPoint Presentation</vt:lpstr>
      <vt:lpstr>TAREFA</vt:lpstr>
      <vt:lpstr>PowerPoint Presentation</vt:lpstr>
      <vt:lpstr>Formato:</vt:lpstr>
      <vt:lpstr>RECURSOS</vt:lpstr>
      <vt:lpstr>PowerPoint Presentation</vt:lpstr>
      <vt:lpstr>avaliaçÃO</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Avante, Jacobinos Negros!</dc:title>
  <dc:creator>Windows User</dc:creator>
  <cp:lastModifiedBy>Windows User</cp:lastModifiedBy>
  <cp:revision>8</cp:revision>
  <dcterms:created xsi:type="dcterms:W3CDTF">2020-09-22T17:23:01Z</dcterms:created>
  <dcterms:modified xsi:type="dcterms:W3CDTF">2021-01-18T17:07:58Z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