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6" r:id="rId10"/>
    <p:sldId id="264" r:id="rId11"/>
    <p:sldId id="267" r:id="rId12"/>
    <p:sldId id="268" r:id="rId13"/>
    <p:sldId id="270" r:id="rId14"/>
    <p:sldId id="269" r:id="rId15"/>
    <p:sldId id="271" r:id="rId16"/>
    <p:sldId id="272" r:id="rId17"/>
    <p:sldId id="273"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4F5296A5-85F7-46FA-B2D2-093D7084E5C0}"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902024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4F5296A5-85F7-46FA-B2D2-093D7084E5C0}"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124097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5296A5-85F7-46FA-B2D2-093D7084E5C0}"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1289504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4F5296A5-85F7-46FA-B2D2-093D7084E5C0}"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107389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4F5296A5-85F7-46FA-B2D2-093D7084E5C0}" type="datetimeFigureOut">
              <a:rPr lang="pt-BR" smtClean="0"/>
              <a:t>18/01/2021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4179811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4F5296A5-85F7-46FA-B2D2-093D7084E5C0}" type="datetimeFigureOut">
              <a:rPr lang="pt-BR" smtClean="0"/>
              <a:t>18/01/2021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2442785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5296A5-85F7-46FA-B2D2-093D7084E5C0}" type="datetimeFigureOut">
              <a:rPr lang="pt-BR" smtClean="0"/>
              <a:t>18/01/2021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2780056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296A5-85F7-46FA-B2D2-093D7084E5C0}"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3361681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296A5-85F7-46FA-B2D2-093D7084E5C0}"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273619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4F5296A5-85F7-46FA-B2D2-093D7084E5C0}"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4172481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4F5296A5-85F7-46FA-B2D2-093D7084E5C0}"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4B164F5-C7F2-48A5-9B58-967B53FD2BC8}" type="slidenum">
              <a:rPr lang="pt-BR" smtClean="0"/>
              <a:t>‹#›</a:t>
            </a:fld>
            <a:endParaRPr lang="pt-BR"/>
          </a:p>
        </p:txBody>
      </p:sp>
    </p:spTree>
    <p:extLst>
      <p:ext uri="{BB962C8B-B14F-4D97-AF65-F5344CB8AC3E}">
        <p14:creationId xmlns:p14="http://schemas.microsoft.com/office/powerpoint/2010/main" val="4214405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296A5-85F7-46FA-B2D2-093D7084E5C0}" type="datetimeFigureOut">
              <a:rPr lang="pt-BR" smtClean="0"/>
              <a:t>18/01/2021</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B164F5-C7F2-48A5-9B58-967B53FD2BC8}" type="slidenum">
              <a:rPr lang="pt-BR" smtClean="0"/>
              <a:t>‹#›</a:t>
            </a:fld>
            <a:endParaRPr lang="pt-BR"/>
          </a:p>
        </p:txBody>
      </p:sp>
    </p:spTree>
    <p:extLst>
      <p:ext uri="{BB962C8B-B14F-4D97-AF65-F5344CB8AC3E}">
        <p14:creationId xmlns:p14="http://schemas.microsoft.com/office/powerpoint/2010/main" val="242404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kU-on5pzsCM" TargetMode="External"/><Relationship Id="rId3" Type="http://schemas.openxmlformats.org/officeDocument/2006/relationships/hyperlink" Target="https://www.terra.com.br/noticias/educacao/historia/marx-o-manifesto-de-1848-e-a-revolucao,415a2a91cb69f4986613d88339577e1a9r2k5fih.html" TargetMode="External"/><Relationship Id="rId7" Type="http://schemas.openxmlformats.org/officeDocument/2006/relationships/hyperlink" Target="https://docs.google.com/document/d/13G2TP7VfAz63z0PNbaOpyk6IDKA6mWPLHFT4gmDJ7Og/edit?usp=sharing" TargetMode="External"/><Relationship Id="rId2" Type="http://schemas.openxmlformats.org/officeDocument/2006/relationships/hyperlink" Target="https://drive.google.com/file/d/18U_9TEiSyDbUqjMVyn9G7dyxdai0t8gh/view?usp=sharing" TargetMode="External"/><Relationship Id="rId1" Type="http://schemas.openxmlformats.org/officeDocument/2006/relationships/slideLayout" Target="../slideLayouts/slideLayout4.xml"/><Relationship Id="rId6" Type="http://schemas.openxmlformats.org/officeDocument/2006/relationships/hyperlink" Target="https://pt.wikipedia.org/wiki/Ned_Ludd" TargetMode="External"/><Relationship Id="rId5" Type="http://schemas.openxmlformats.org/officeDocument/2006/relationships/hyperlink" Target="https://pt.wikipedia.org/wiki/Ficheiro:FrameBreaking-1812.jpg" TargetMode="External"/><Relationship Id="rId4" Type="http://schemas.openxmlformats.org/officeDocument/2006/relationships/hyperlink" Target="http://www.fafich.ufmg.br/~luarnaut/cartism.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9572" y="332656"/>
            <a:ext cx="7772400" cy="1470025"/>
          </a:xfrm>
        </p:spPr>
        <p:txBody>
          <a:bodyPr/>
          <a:lstStyle/>
          <a:p>
            <a:r>
              <a:rPr lang="pt-BR" i="1" dirty="0">
                <a:effectLst>
                  <a:outerShdw blurRad="38100" dist="38100" dir="2700000" algn="tl">
                    <a:srgbClr val="000000">
                      <a:alpha val="43137"/>
                    </a:srgbClr>
                  </a:outerShdw>
                </a:effectLst>
              </a:rPr>
              <a:t>Notícias de um operário na Inglaterra do séc. XIX</a:t>
            </a:r>
          </a:p>
        </p:txBody>
      </p:sp>
      <p:sp>
        <p:nvSpPr>
          <p:cNvPr id="3" name="Subtitle 2"/>
          <p:cNvSpPr>
            <a:spLocks noGrp="1"/>
          </p:cNvSpPr>
          <p:nvPr>
            <p:ph type="subTitle" idx="1"/>
          </p:nvPr>
        </p:nvSpPr>
        <p:spPr>
          <a:xfrm>
            <a:off x="1763688" y="5301208"/>
            <a:ext cx="5936704" cy="1008112"/>
          </a:xfrm>
        </p:spPr>
        <p:txBody>
          <a:bodyPr>
            <a:normAutofit/>
          </a:bodyPr>
          <a:lstStyle/>
          <a:p>
            <a:pPr algn="r"/>
            <a:r>
              <a:rPr lang="pt-BR" sz="1800" dirty="0" smtClean="0"/>
              <a:t>Autora: Prof. Dra. Bárbara Araújo Machado</a:t>
            </a:r>
            <a:endParaRPr lang="pt-BR" sz="18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95" b="95"/>
          <a:stretch/>
        </p:blipFill>
        <p:spPr>
          <a:xfrm>
            <a:off x="2876809" y="1916832"/>
            <a:ext cx="3197927" cy="3197927"/>
          </a:xfrm>
          <a:prstGeom prst="rect">
            <a:avLst/>
          </a:prstGeom>
        </p:spPr>
      </p:pic>
    </p:spTree>
    <p:extLst>
      <p:ext uri="{BB962C8B-B14F-4D97-AF65-F5344CB8AC3E}">
        <p14:creationId xmlns:p14="http://schemas.microsoft.com/office/powerpoint/2010/main" val="28339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a:t>Antes de tudo...</a:t>
            </a:r>
            <a:br>
              <a:rPr lang="pt-BR" dirty="0"/>
            </a:br>
            <a:r>
              <a:rPr lang="pt-BR" dirty="0"/>
              <a:t>O </a:t>
            </a:r>
            <a:r>
              <a:rPr lang="pt-BR" dirty="0" smtClean="0"/>
              <a:t>que </a:t>
            </a:r>
            <a:r>
              <a:rPr lang="pt-BR" dirty="0"/>
              <a:t>é uma webquest</a:t>
            </a:r>
            <a:r>
              <a:rPr lang="pt-BR" dirty="0" smtClean="0"/>
              <a:t>?</a:t>
            </a:r>
            <a:endParaRPr lang="pt-BR" dirty="0"/>
          </a:p>
        </p:txBody>
      </p:sp>
      <p:sp>
        <p:nvSpPr>
          <p:cNvPr id="3" name="Content Placeholder 2"/>
          <p:cNvSpPr>
            <a:spLocks noGrp="1"/>
          </p:cNvSpPr>
          <p:nvPr>
            <p:ph idx="1"/>
          </p:nvPr>
        </p:nvSpPr>
        <p:spPr>
          <a:xfrm>
            <a:off x="467544" y="1639550"/>
            <a:ext cx="8229600" cy="4525963"/>
          </a:xfrm>
        </p:spPr>
        <p:txBody>
          <a:bodyPr/>
          <a:lstStyle/>
          <a:p>
            <a:pPr marL="0" indent="0">
              <a:buNone/>
            </a:pPr>
            <a:r>
              <a:rPr lang="pt-BR" dirty="0"/>
              <a:t>Webquest é um formato de jogo educativo. A professora apresenta um tema, uma tarefa, o processo de realização dessa tarefa e os recursos para que os estudantes possam realizá-la.</a:t>
            </a:r>
          </a:p>
          <a:p>
            <a:pPr marL="0" indent="0">
              <a:buNone/>
            </a:pPr>
            <a:endParaRPr lang="pt-BR" dirty="0" smtClean="0"/>
          </a:p>
          <a:p>
            <a:pPr marL="0" indent="0">
              <a:buNone/>
            </a:pPr>
            <a:r>
              <a:rPr lang="pt-BR" i="1" dirty="0" smtClean="0"/>
              <a:t>“Mas </a:t>
            </a:r>
            <a:r>
              <a:rPr lang="pt-BR" i="1" dirty="0"/>
              <a:t>peraí... Isso não soa como um jogo, parece um trabalho normal</a:t>
            </a:r>
            <a:r>
              <a:rPr lang="pt-BR" i="1" dirty="0" smtClean="0"/>
              <a:t>!”</a:t>
            </a:r>
            <a:endParaRPr lang="pt-BR" i="1" dirty="0"/>
          </a:p>
        </p:txBody>
      </p:sp>
      <p:cxnSp>
        <p:nvCxnSpPr>
          <p:cNvPr id="5" name="Elbow Connector 4"/>
          <p:cNvCxnSpPr/>
          <p:nvPr/>
        </p:nvCxnSpPr>
        <p:spPr>
          <a:xfrm>
            <a:off x="8028384" y="5913485"/>
            <a:ext cx="648072" cy="50405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2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19256" cy="5721499"/>
          </a:xfrm>
        </p:spPr>
        <p:txBody>
          <a:bodyPr>
            <a:normAutofit lnSpcReduction="10000"/>
          </a:bodyPr>
          <a:lstStyle/>
          <a:p>
            <a:pPr marL="0" indent="0">
              <a:buNone/>
            </a:pPr>
            <a:r>
              <a:rPr lang="pt-BR" dirty="0"/>
              <a:t>Confia em mim, é diferente de um trabalho “normal”. Vou apresentar pra vocês uma história da qual você faz parte como personagem. Há uma situação complicada acontecendo e você precisa mapear essa situação para responder uma pergunta de alguém próximo, mas que está distante... Para percorrer essa história e resolver a situação apresentanda, vocês navegarão por uma série de materiais disponibilizados por mim, analisando cada um deles considerando a tarefa que vocês precisam realizar no final. </a:t>
            </a:r>
            <a:endParaRPr lang="pt-BR" dirty="0" smtClean="0"/>
          </a:p>
          <a:p>
            <a:pPr marL="0" indent="0" algn="r">
              <a:buNone/>
            </a:pPr>
            <a:r>
              <a:rPr lang="pt-BR" dirty="0" smtClean="0"/>
              <a:t>Pronto </a:t>
            </a:r>
            <a:r>
              <a:rPr lang="pt-BR" dirty="0"/>
              <a:t>para a jornada</a:t>
            </a:r>
            <a:r>
              <a:rPr lang="pt-BR" dirty="0" smtClean="0"/>
              <a:t>?</a:t>
            </a:r>
            <a:endParaRPr lang="pt-BR" dirty="0"/>
          </a:p>
        </p:txBody>
      </p:sp>
    </p:spTree>
    <p:extLst>
      <p:ext uri="{BB962C8B-B14F-4D97-AF65-F5344CB8AC3E}">
        <p14:creationId xmlns:p14="http://schemas.microsoft.com/office/powerpoint/2010/main" val="3853400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2708920"/>
            <a:ext cx="8229600" cy="1143000"/>
          </a:xfrm>
        </p:spPr>
        <p:txBody>
          <a:bodyPr/>
          <a:lstStyle/>
          <a:p>
            <a:r>
              <a:rPr lang="pt-BR" dirty="0" smtClean="0">
                <a:effectLst>
                  <a:outerShdw blurRad="38100" dist="38100" dir="2700000" algn="tl">
                    <a:srgbClr val="000000">
                      <a:alpha val="43137"/>
                    </a:srgbClr>
                  </a:outerShdw>
                </a:effectLst>
              </a:rPr>
              <a:t>INTRODUÇÃO</a:t>
            </a:r>
            <a:endParaRPr lang="pt-B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2244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8219256" cy="5433467"/>
          </a:xfrm>
        </p:spPr>
        <p:txBody>
          <a:bodyPr>
            <a:normAutofit/>
          </a:bodyPr>
          <a:lstStyle/>
          <a:p>
            <a:pPr marL="0" indent="0">
              <a:buNone/>
            </a:pPr>
            <a:r>
              <a:rPr lang="pt-BR" dirty="0">
                <a:latin typeface="Freestyle Script" pitchFamily="66" charset="0"/>
              </a:rPr>
              <a:t>Liverpool, 19 de agosto de 1838</a:t>
            </a:r>
            <a:r>
              <a:rPr lang="pt-BR" dirty="0" smtClean="0">
                <a:latin typeface="Freestyle Script" pitchFamily="66" charset="0"/>
              </a:rPr>
              <a:t>.</a:t>
            </a:r>
          </a:p>
          <a:p>
            <a:pPr marL="0" indent="0">
              <a:buNone/>
            </a:pPr>
            <a:endParaRPr lang="pt-BR" dirty="0">
              <a:latin typeface="Freestyle Script" pitchFamily="66" charset="0"/>
            </a:endParaRPr>
          </a:p>
          <a:p>
            <a:pPr marL="0" indent="0">
              <a:buNone/>
            </a:pPr>
            <a:r>
              <a:rPr lang="pt-BR" dirty="0">
                <a:latin typeface="Freestyle Script" pitchFamily="66" charset="0"/>
              </a:rPr>
              <a:t>Querido primo</a:t>
            </a:r>
            <a:r>
              <a:rPr lang="pt-BR" dirty="0" smtClean="0">
                <a:latin typeface="Freestyle Script" pitchFamily="66" charset="0"/>
              </a:rPr>
              <a:t>,</a:t>
            </a:r>
          </a:p>
          <a:p>
            <a:pPr marL="0" indent="0">
              <a:buNone/>
            </a:pPr>
            <a:endParaRPr lang="pt-BR" dirty="0">
              <a:latin typeface="Freestyle Script" pitchFamily="66" charset="0"/>
            </a:endParaRPr>
          </a:p>
          <a:p>
            <a:pPr marL="0" indent="0">
              <a:buNone/>
            </a:pPr>
            <a:r>
              <a:rPr lang="pt-BR" dirty="0">
                <a:latin typeface="Freestyle Script" pitchFamily="66" charset="0"/>
              </a:rPr>
              <a:t>Te escrevo com saudade e preocupação. Fiquei sabendo por minha mãe que a situação na família aí em Manchester anda tensa como as ruas. O fervor do debate político entre o operariado e as várias propostas políticas diferentes que estão surgindo estão exaltando os ânimos nas fábricas, é verdade, mas não imaginei que essa situação iria se espelhar no seio da nossa família. </a:t>
            </a:r>
          </a:p>
          <a:p>
            <a:pPr marL="0" indent="0">
              <a:buNone/>
            </a:pPr>
            <a:endParaRPr lang="pt-BR" dirty="0">
              <a:latin typeface="Freestyle Script" pitchFamily="66" charset="0"/>
            </a:endParaRPr>
          </a:p>
        </p:txBody>
      </p:sp>
      <p:cxnSp>
        <p:nvCxnSpPr>
          <p:cNvPr id="8" name="Elbow Connector 7"/>
          <p:cNvCxnSpPr/>
          <p:nvPr/>
        </p:nvCxnSpPr>
        <p:spPr>
          <a:xfrm>
            <a:off x="7708304" y="5733256"/>
            <a:ext cx="1008112" cy="72008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600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91264" cy="5472608"/>
          </a:xfrm>
        </p:spPr>
        <p:txBody>
          <a:bodyPr>
            <a:noAutofit/>
          </a:bodyPr>
          <a:lstStyle/>
          <a:p>
            <a:pPr marL="0" indent="0">
              <a:buNone/>
            </a:pPr>
            <a:r>
              <a:rPr lang="pt-BR" sz="3000" dirty="0">
                <a:latin typeface="Freestyle Script" pitchFamily="66" charset="0"/>
              </a:rPr>
              <a:t>Aqui as coisas continuam na mesma: o dia a dia é massacrante, chegamos no trabalho antes do sol nascer e voltamos muito depois de ele se pôr. Sinto falta de sentir o sol na pele, mesmo que seja aquele sol fraco, que mal queima, do verão de Liverpool. Mas ao menos em casa estamos bem. Mamãe continua tendo que ser mãe todo mundo: minha, dos meus irmãos, dos tios e dos primos. E viver amontoados como ratos cobra seu preço na harmonia da convivência.</a:t>
            </a:r>
          </a:p>
          <a:p>
            <a:pPr marL="0" indent="0">
              <a:buNone/>
            </a:pPr>
            <a:r>
              <a:rPr lang="pt-BR" sz="3000" dirty="0">
                <a:latin typeface="Freestyle Script" pitchFamily="66" charset="0"/>
              </a:rPr>
              <a:t>Mas soube que aí a situação está delicada. Mamãe me diz que sua irmã parou de falar com o restante da família, é verdade? A divergência quanto a estratégias políticas chegou a esse ponto? Confesso que fico confuso com as diferentes propostas, e não entendo o radicalismo de sua irmã. Por outro lado, ela deve acreditar muito na proposta dos socialistas para romper laços de afeto. </a:t>
            </a:r>
          </a:p>
        </p:txBody>
      </p:sp>
    </p:spTree>
    <p:extLst>
      <p:ext uri="{BB962C8B-B14F-4D97-AF65-F5344CB8AC3E}">
        <p14:creationId xmlns:p14="http://schemas.microsoft.com/office/powerpoint/2010/main" val="3025022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48680"/>
            <a:ext cx="8219256" cy="5577483"/>
          </a:xfrm>
        </p:spPr>
        <p:txBody>
          <a:bodyPr/>
          <a:lstStyle/>
          <a:p>
            <a:pPr marL="0" indent="0">
              <a:buNone/>
            </a:pPr>
            <a:r>
              <a:rPr lang="pt-BR" dirty="0">
                <a:latin typeface="Freestyle Script" pitchFamily="66" charset="0"/>
              </a:rPr>
              <a:t>Te faço um pedido: que me explique que diabos está acontecendo por aí. O que querem os ludistas? Por que sua irmã acusa os cartistas de covardes? Você acha que há um caminho pra melhorar essa vida terrível que o operariado inglês enfrenta? Não sei mais o que pensar</a:t>
            </a:r>
            <a:r>
              <a:rPr lang="pt-BR" dirty="0" smtClean="0">
                <a:latin typeface="Freestyle Script" pitchFamily="66" charset="0"/>
              </a:rPr>
              <a:t>.</a:t>
            </a:r>
          </a:p>
          <a:p>
            <a:pPr marL="0" indent="0">
              <a:buNone/>
            </a:pPr>
            <a:endParaRPr lang="pt-BR" dirty="0">
              <a:latin typeface="Freestyle Script" pitchFamily="66" charset="0"/>
            </a:endParaRPr>
          </a:p>
          <a:p>
            <a:pPr marL="0" indent="0">
              <a:buNone/>
            </a:pPr>
            <a:r>
              <a:rPr lang="pt-BR" dirty="0">
                <a:latin typeface="Freestyle Script" pitchFamily="66" charset="0"/>
              </a:rPr>
              <a:t>Aguardo sua resposta ansioso e saudoso</a:t>
            </a:r>
            <a:r>
              <a:rPr lang="pt-BR" dirty="0" smtClean="0">
                <a:latin typeface="Freestyle Script" pitchFamily="66" charset="0"/>
              </a:rPr>
              <a:t>.</a:t>
            </a:r>
          </a:p>
          <a:p>
            <a:pPr marL="0" indent="0">
              <a:buNone/>
            </a:pPr>
            <a:endParaRPr lang="pt-BR" dirty="0">
              <a:latin typeface="Freestyle Script" pitchFamily="66" charset="0"/>
            </a:endParaRPr>
          </a:p>
          <a:p>
            <a:pPr marL="0" indent="0" algn="r">
              <a:buNone/>
            </a:pPr>
            <a:r>
              <a:rPr lang="pt-BR" dirty="0">
                <a:latin typeface="Freestyle Script" pitchFamily="66" charset="0"/>
              </a:rPr>
              <a:t>Com amor,</a:t>
            </a:r>
          </a:p>
          <a:p>
            <a:pPr marL="0" indent="0" algn="r">
              <a:buNone/>
            </a:pPr>
            <a:r>
              <a:rPr lang="pt-BR" dirty="0">
                <a:latin typeface="Freestyle Script" pitchFamily="66" charset="0"/>
              </a:rPr>
              <a:t>Patrick</a:t>
            </a:r>
          </a:p>
          <a:p>
            <a:pPr marL="0" indent="0">
              <a:buNone/>
            </a:pPr>
            <a:endParaRPr lang="pt-BR" dirty="0"/>
          </a:p>
        </p:txBody>
      </p:sp>
    </p:spTree>
    <p:extLst>
      <p:ext uri="{BB962C8B-B14F-4D97-AF65-F5344CB8AC3E}">
        <p14:creationId xmlns:p14="http://schemas.microsoft.com/office/powerpoint/2010/main" val="2349006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80920" cy="6048672"/>
          </a:xfrm>
        </p:spPr>
        <p:txBody>
          <a:bodyPr>
            <a:normAutofit fontScale="85000" lnSpcReduction="20000"/>
          </a:bodyPr>
          <a:lstStyle/>
          <a:p>
            <a:pPr marL="0" indent="0">
              <a:buNone/>
            </a:pPr>
            <a:r>
              <a:rPr lang="pt-BR" dirty="0"/>
              <a:t>Você acabou de ler a carta que seu primo Patrick, que mora em Liverpool com parte da sua família, te mandou. Sim, é isso mesmo: você faz parte de uma família operária na Inglaterra do início do século XIX, no auge do pós-Revolução Industrial. </a:t>
            </a:r>
            <a:endParaRPr lang="pt-BR" dirty="0" smtClean="0"/>
          </a:p>
          <a:p>
            <a:pPr marL="0" indent="0">
              <a:buNone/>
            </a:pPr>
            <a:r>
              <a:rPr lang="pt-BR" dirty="0" smtClean="0"/>
              <a:t>Manchester</a:t>
            </a:r>
            <a:r>
              <a:rPr lang="pt-BR" dirty="0"/>
              <a:t>, sua cidade natal, é um cenário coberto de fumaça e fuligem das máquinas a vapor que se proliferam a cada dia. Sua família inteira trabalha em fábricas da região: você, seu pai e seu tio na siderúrgica e sua irmã e sua mãe em uma fábrica têxtil. </a:t>
            </a:r>
            <a:endParaRPr lang="pt-BR" dirty="0" smtClean="0"/>
          </a:p>
          <a:p>
            <a:pPr marL="0" indent="0">
              <a:buNone/>
            </a:pPr>
            <a:r>
              <a:rPr lang="pt-BR" dirty="0" smtClean="0"/>
              <a:t>Além </a:t>
            </a:r>
            <a:r>
              <a:rPr lang="pt-BR" dirty="0"/>
              <a:t>das jornadas longas e exaustivas, das condições insalubres em casa e na vizinhança e da dificuldade de fechar as contas todo mês, sua família se encontra internamente em pé de guerra: as diferentes tendências políticas que surgiram no movimento operário dividiram a família, que quando tem energia fora do trabalho está sempre discutindo entre si</a:t>
            </a:r>
            <a:r>
              <a:rPr lang="pt-BR" dirty="0" smtClean="0"/>
              <a:t>.</a:t>
            </a:r>
            <a:endParaRPr lang="pt-BR" dirty="0"/>
          </a:p>
        </p:txBody>
      </p:sp>
    </p:spTree>
    <p:extLst>
      <p:ext uri="{BB962C8B-B14F-4D97-AF65-F5344CB8AC3E}">
        <p14:creationId xmlns:p14="http://schemas.microsoft.com/office/powerpoint/2010/main" val="112242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2636912"/>
            <a:ext cx="8229600" cy="1143000"/>
          </a:xfrm>
        </p:spPr>
        <p:txBody>
          <a:bodyPr/>
          <a:lstStyle/>
          <a:p>
            <a:r>
              <a:rPr lang="pt-BR" dirty="0" smtClean="0">
                <a:effectLst>
                  <a:outerShdw blurRad="38100" dist="38100" dir="2700000" algn="tl">
                    <a:srgbClr val="000000">
                      <a:alpha val="43137"/>
                    </a:srgbClr>
                  </a:outerShdw>
                </a:effectLst>
              </a:rPr>
              <a:t>TAREFA</a:t>
            </a:r>
            <a:endParaRPr lang="pt-B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8171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48680"/>
            <a:ext cx="8219256" cy="5577483"/>
          </a:xfrm>
        </p:spPr>
        <p:txBody>
          <a:bodyPr>
            <a:normAutofit fontScale="77500" lnSpcReduction="20000"/>
          </a:bodyPr>
          <a:lstStyle/>
          <a:p>
            <a:pPr marL="0" indent="0">
              <a:buNone/>
            </a:pPr>
            <a:r>
              <a:rPr lang="pt-BR" sz="3400" dirty="0"/>
              <a:t>Você ainda não entende exatamente o cenário político do momento, mas seu primo Patrick, de Liverpool, preocupado e cheio de dúvidas, te escreveu pedindo pra explicar melhor o que está acontecendo, tanto na família quanto na política operária. Ele quer entender mas também quer conseguir se posicionar: assim, é importante que você explicite na carta os limites e as possibilidades de cada estratégia política que conseguiu mapear. Se você quiser, pode se posicionar, dizendo a Patrick com qual corrente você tende a concordar. Se não conseguir se decidir, não tem problema: ele precisa apenas saber quais são e o que querem as principais correntes políticas defendidas por cada membro da sua família, para entender melhor o conflito que vocês estão vivendo.</a:t>
            </a:r>
          </a:p>
          <a:p>
            <a:pPr marL="0" indent="0">
              <a:buNone/>
            </a:pPr>
            <a:r>
              <a:rPr lang="pt-BR" sz="3400" dirty="0"/>
              <a:t>Sua tarefa, então, é </a:t>
            </a:r>
            <a:r>
              <a:rPr lang="pt-BR" sz="3400" b="1" u="sng" dirty="0"/>
              <a:t>escrever uma carta em resposta a Patrick</a:t>
            </a:r>
            <a:r>
              <a:rPr lang="pt-BR" sz="3400" dirty="0"/>
              <a:t>, respondendo suas perguntas e explicando o cenário político em que você e sua família estão inseridos.</a:t>
            </a:r>
          </a:p>
          <a:p>
            <a:pPr marL="0" indent="0">
              <a:buNone/>
            </a:pPr>
            <a:endParaRPr lang="pt-BR" dirty="0"/>
          </a:p>
        </p:txBody>
      </p:sp>
    </p:spTree>
    <p:extLst>
      <p:ext uri="{BB962C8B-B14F-4D97-AF65-F5344CB8AC3E}">
        <p14:creationId xmlns:p14="http://schemas.microsoft.com/office/powerpoint/2010/main" val="3874984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Passo a passo</a:t>
            </a:r>
            <a:endParaRPr lang="pt-BR" dirty="0"/>
          </a:p>
        </p:txBody>
      </p:sp>
      <p:sp>
        <p:nvSpPr>
          <p:cNvPr id="3" name="Content Placeholder 2"/>
          <p:cNvSpPr>
            <a:spLocks noGrp="1"/>
          </p:cNvSpPr>
          <p:nvPr>
            <p:ph idx="1"/>
          </p:nvPr>
        </p:nvSpPr>
        <p:spPr/>
        <p:txBody>
          <a:bodyPr>
            <a:normAutofit fontScale="70000" lnSpcReduction="20000"/>
          </a:bodyPr>
          <a:lstStyle/>
          <a:p>
            <a:pPr lvl="0"/>
            <a:r>
              <a:rPr lang="pt-BR" dirty="0" smtClean="0"/>
              <a:t>Você </a:t>
            </a:r>
            <a:r>
              <a:rPr lang="pt-BR" dirty="0"/>
              <a:t>vai precisar </a:t>
            </a:r>
            <a:r>
              <a:rPr lang="pt-BR" dirty="0" smtClean="0"/>
              <a:t>de: um caderno </a:t>
            </a:r>
            <a:r>
              <a:rPr lang="pt-BR" dirty="0"/>
              <a:t>ou arquivo de edição para anotar suas impressões e detalhes sobre os documentos e informações apresentadas.</a:t>
            </a:r>
          </a:p>
          <a:p>
            <a:pPr lvl="0"/>
            <a:r>
              <a:rPr lang="pt-BR" dirty="0"/>
              <a:t>Na parte “recursos” do webquest, há uma série de links, documentos e pequenos textos de referência que serão suas fontes de informação. Você deverá acessar cada um deles, lendo, interpretando e analisando cada um.</a:t>
            </a:r>
          </a:p>
          <a:p>
            <a:pPr lvl="0"/>
            <a:r>
              <a:rPr lang="pt-BR" dirty="0"/>
              <a:t>A partir da leitura e análise dos recursos, você poderá mapear as principais correntes políticas do movimento operário em Manchester com as quais sua família se envolveu. Você deve identificar: o nome do movimento ou ideologia; suas principais ideias e argumentos; seus limites e possibilidades de exercer mudanças na vida do operariado inglês.</a:t>
            </a:r>
          </a:p>
          <a:p>
            <a:pPr lvl="0"/>
            <a:r>
              <a:rPr lang="pt-BR" dirty="0"/>
              <a:t>Redigir a carta em resposta a Patrick, resumindo as questões que você descobriu ao longo de sua jornada.</a:t>
            </a:r>
          </a:p>
          <a:p>
            <a:endParaRPr lang="pt-BR" dirty="0"/>
          </a:p>
        </p:txBody>
      </p:sp>
    </p:spTree>
    <p:extLst>
      <p:ext uri="{BB962C8B-B14F-4D97-AF65-F5344CB8AC3E}">
        <p14:creationId xmlns:p14="http://schemas.microsoft.com/office/powerpoint/2010/main" val="2917155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Importante!</a:t>
            </a:r>
            <a:endParaRPr lang="pt-BR" dirty="0"/>
          </a:p>
        </p:txBody>
      </p:sp>
      <p:sp>
        <p:nvSpPr>
          <p:cNvPr id="3" name="Content Placeholder 2"/>
          <p:cNvSpPr>
            <a:spLocks noGrp="1"/>
          </p:cNvSpPr>
          <p:nvPr>
            <p:ph idx="1"/>
          </p:nvPr>
        </p:nvSpPr>
        <p:spPr>
          <a:xfrm>
            <a:off x="457200" y="1556792"/>
            <a:ext cx="4546848" cy="4569371"/>
          </a:xfrm>
        </p:spPr>
        <p:txBody>
          <a:bodyPr>
            <a:normAutofit fontScale="92500" lnSpcReduction="20000"/>
          </a:bodyPr>
          <a:lstStyle/>
          <a:p>
            <a:pPr marL="0" indent="0">
              <a:buNone/>
            </a:pPr>
            <a:r>
              <a:rPr lang="pt-BR" dirty="0" smtClean="0"/>
              <a:t>Patrick </a:t>
            </a:r>
            <a:r>
              <a:rPr lang="pt-BR" dirty="0"/>
              <a:t>não é professor de história, muito menos um caderno de anotações sem personalidade. Ele é um operário, é seu primo e está preocupado com as tensões políticas do momento e com a briga em sua família. A redação da carta deve levar essas coisas em consideração!</a:t>
            </a:r>
          </a:p>
          <a:p>
            <a:endParaRPr lang="pt-B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1465668"/>
            <a:ext cx="3473299" cy="4759505"/>
          </a:xfrm>
          <a:prstGeom prst="rect">
            <a:avLst/>
          </a:prstGeom>
        </p:spPr>
      </p:pic>
      <p:sp>
        <p:nvSpPr>
          <p:cNvPr id="5" name="TextBox 4"/>
          <p:cNvSpPr txBox="1"/>
          <p:nvPr/>
        </p:nvSpPr>
        <p:spPr>
          <a:xfrm>
            <a:off x="3275856" y="5868078"/>
            <a:ext cx="1152128" cy="584775"/>
          </a:xfrm>
          <a:prstGeom prst="rect">
            <a:avLst/>
          </a:prstGeom>
          <a:noFill/>
        </p:spPr>
        <p:txBody>
          <a:bodyPr wrap="square" rtlCol="0">
            <a:spAutoFit/>
          </a:bodyPr>
          <a:lstStyle/>
          <a:p>
            <a:r>
              <a:rPr lang="pt-BR" sz="3200" dirty="0" smtClean="0">
                <a:latin typeface="Freestyle Script" pitchFamily="66" charset="0"/>
              </a:rPr>
              <a:t>Patrick</a:t>
            </a:r>
            <a:endParaRPr lang="pt-BR" sz="3200" dirty="0">
              <a:latin typeface="Freestyle Script" pitchFamily="66" charset="0"/>
            </a:endParaRPr>
          </a:p>
        </p:txBody>
      </p:sp>
      <p:cxnSp>
        <p:nvCxnSpPr>
          <p:cNvPr id="7" name="Straight Arrow Connector 6"/>
          <p:cNvCxnSpPr/>
          <p:nvPr/>
        </p:nvCxnSpPr>
        <p:spPr>
          <a:xfrm flipV="1">
            <a:off x="4336562" y="5616050"/>
            <a:ext cx="64807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2886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2636912"/>
            <a:ext cx="8229600" cy="1143000"/>
          </a:xfrm>
        </p:spPr>
        <p:txBody>
          <a:bodyPr/>
          <a:lstStyle/>
          <a:p>
            <a:r>
              <a:rPr lang="pt-BR" dirty="0" smtClean="0">
                <a:effectLst>
                  <a:outerShdw blurRad="38100" dist="38100" dir="2700000" algn="tl">
                    <a:srgbClr val="000000">
                      <a:alpha val="43137"/>
                    </a:srgbClr>
                  </a:outerShdw>
                </a:effectLst>
              </a:rPr>
              <a:t>SUA FAMÍLIA</a:t>
            </a:r>
            <a:endParaRPr lang="pt-B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73234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514350"/>
            <a:ext cx="2095500" cy="2914650"/>
          </a:xfrm>
          <a:prstGeom prst="rect">
            <a:avLst/>
          </a:prstGeom>
        </p:spPr>
      </p:pic>
      <p:sp>
        <p:nvSpPr>
          <p:cNvPr id="5" name="Rectangle 4"/>
          <p:cNvSpPr/>
          <p:nvPr/>
        </p:nvSpPr>
        <p:spPr>
          <a:xfrm>
            <a:off x="2588196" y="521634"/>
            <a:ext cx="1872208" cy="291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Florence</a:t>
            </a:r>
          </a:p>
          <a:p>
            <a:pPr algn="ctr"/>
            <a:r>
              <a:rPr lang="pt-BR" dirty="0" smtClean="0"/>
              <a:t>(Mãe)</a:t>
            </a:r>
          </a:p>
          <a:p>
            <a:pPr algn="ctr"/>
            <a:endParaRPr lang="pt-BR" dirty="0"/>
          </a:p>
          <a:p>
            <a:pPr algn="ctr"/>
            <a:r>
              <a:rPr lang="pt-BR" dirty="0" smtClean="0"/>
              <a:t>Se interessa pelas propostas políticas do cartismo.</a:t>
            </a:r>
            <a:endParaRPr lang="pt-BR"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2404" y="435821"/>
            <a:ext cx="2184638" cy="3000464"/>
          </a:xfrm>
          <a:prstGeom prst="rect">
            <a:avLst/>
          </a:prstGeom>
        </p:spPr>
      </p:pic>
      <p:sp>
        <p:nvSpPr>
          <p:cNvPr id="7" name="Rectangle 6"/>
          <p:cNvSpPr/>
          <p:nvPr/>
        </p:nvSpPr>
        <p:spPr>
          <a:xfrm>
            <a:off x="7092280" y="478728"/>
            <a:ext cx="1872208" cy="291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David</a:t>
            </a:r>
          </a:p>
          <a:p>
            <a:pPr algn="ctr"/>
            <a:r>
              <a:rPr lang="pt-BR" dirty="0" smtClean="0"/>
              <a:t>(Pai)</a:t>
            </a:r>
          </a:p>
          <a:p>
            <a:pPr algn="ctr"/>
            <a:endParaRPr lang="pt-BR" dirty="0"/>
          </a:p>
          <a:p>
            <a:pPr algn="ctr"/>
            <a:r>
              <a:rPr lang="pt-BR" sz="1400" dirty="0" smtClean="0"/>
              <a:t>Não se posicionou politicamente como os outros membros da família, mas concorda que os trabalhadores precisam de melhores condições de vida.</a:t>
            </a:r>
            <a:endParaRPr lang="pt-BR" sz="140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882" y="3789040"/>
            <a:ext cx="2093084" cy="2868179"/>
          </a:xfrm>
          <a:prstGeom prst="rect">
            <a:avLst/>
          </a:prstGeom>
        </p:spPr>
      </p:pic>
      <p:sp>
        <p:nvSpPr>
          <p:cNvPr id="9" name="Rectangle 8"/>
          <p:cNvSpPr/>
          <p:nvPr/>
        </p:nvSpPr>
        <p:spPr>
          <a:xfrm>
            <a:off x="2588196" y="3765804"/>
            <a:ext cx="1872208" cy="291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Alan</a:t>
            </a:r>
          </a:p>
          <a:p>
            <a:pPr algn="ctr"/>
            <a:r>
              <a:rPr lang="pt-BR" dirty="0" smtClean="0"/>
              <a:t>(Tio)</a:t>
            </a:r>
          </a:p>
          <a:p>
            <a:pPr algn="ctr"/>
            <a:endParaRPr lang="pt-BR" dirty="0"/>
          </a:p>
          <a:p>
            <a:pPr algn="ctr"/>
            <a:r>
              <a:rPr lang="pt-BR" dirty="0" smtClean="0"/>
              <a:t>Participou do movimento ludista na juventude e discorda da abordagem do cartismo.</a:t>
            </a:r>
            <a:endParaRPr lang="pt-BR"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5190" y="3618430"/>
            <a:ext cx="1579065" cy="3209398"/>
          </a:xfrm>
          <a:prstGeom prst="rect">
            <a:avLst/>
          </a:prstGeom>
        </p:spPr>
      </p:pic>
      <p:sp>
        <p:nvSpPr>
          <p:cNvPr id="11" name="Rectangle 10"/>
          <p:cNvSpPr/>
          <p:nvPr/>
        </p:nvSpPr>
        <p:spPr>
          <a:xfrm>
            <a:off x="6768914" y="3733085"/>
            <a:ext cx="1872208" cy="291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Liz</a:t>
            </a:r>
          </a:p>
          <a:p>
            <a:pPr algn="ctr"/>
            <a:r>
              <a:rPr lang="pt-BR" dirty="0" smtClean="0"/>
              <a:t>(Irmã)</a:t>
            </a:r>
          </a:p>
          <a:p>
            <a:pPr algn="ctr"/>
            <a:endParaRPr lang="pt-BR" dirty="0"/>
          </a:p>
          <a:p>
            <a:pPr algn="ctr"/>
            <a:r>
              <a:rPr lang="pt-BR" dirty="0" smtClean="0"/>
              <a:t>Defende fervorosamente as propostas de socialistas como Fourier e Owen.</a:t>
            </a:r>
            <a:endParaRPr lang="pt-BR" dirty="0"/>
          </a:p>
        </p:txBody>
      </p:sp>
    </p:spTree>
    <p:extLst>
      <p:ext uri="{BB962C8B-B14F-4D97-AF65-F5344CB8AC3E}">
        <p14:creationId xmlns:p14="http://schemas.microsoft.com/office/powerpoint/2010/main" val="242275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Recursos online</a:t>
            </a:r>
            <a:endParaRPr lang="pt-BR" dirty="0"/>
          </a:p>
        </p:txBody>
      </p:sp>
      <p:sp>
        <p:nvSpPr>
          <p:cNvPr id="3" name="Content Placeholder 2"/>
          <p:cNvSpPr>
            <a:spLocks noGrp="1"/>
          </p:cNvSpPr>
          <p:nvPr>
            <p:ph sz="half" idx="1"/>
          </p:nvPr>
        </p:nvSpPr>
        <p:spPr/>
        <p:txBody>
          <a:bodyPr>
            <a:normAutofit/>
          </a:bodyPr>
          <a:lstStyle/>
          <a:p>
            <a:r>
              <a:rPr lang="pt-BR" dirty="0" smtClean="0">
                <a:hlinkClick r:id="rId2"/>
              </a:rPr>
              <a:t>O bairro operário</a:t>
            </a:r>
            <a:endParaRPr lang="pt-BR" dirty="0"/>
          </a:p>
          <a:p>
            <a:r>
              <a:rPr lang="pt-BR" dirty="0">
                <a:hlinkClick r:id="rId3"/>
              </a:rPr>
              <a:t>O movimento operário inglês no século </a:t>
            </a:r>
            <a:r>
              <a:rPr lang="pt-BR" dirty="0" smtClean="0">
                <a:hlinkClick r:id="rId3"/>
              </a:rPr>
              <a:t>XIX</a:t>
            </a:r>
            <a:endParaRPr lang="pt-BR" dirty="0" smtClean="0"/>
          </a:p>
          <a:p>
            <a:pPr lvl="1"/>
            <a:r>
              <a:rPr lang="pt-BR" dirty="0" smtClean="0"/>
              <a:t>OBS: Marx e Engels escrevem o </a:t>
            </a:r>
            <a:r>
              <a:rPr lang="pt-BR" i="1" dirty="0" smtClean="0"/>
              <a:t>Manifesto Comunista </a:t>
            </a:r>
            <a:r>
              <a:rPr lang="pt-BR" dirty="0" smtClean="0"/>
              <a:t>em 1848, posteriormente à nossa história. Assim, não considerar essa parte para a tarefa.</a:t>
            </a:r>
          </a:p>
        </p:txBody>
      </p:sp>
      <p:sp>
        <p:nvSpPr>
          <p:cNvPr id="4" name="Content Placeholder 3"/>
          <p:cNvSpPr>
            <a:spLocks noGrp="1"/>
          </p:cNvSpPr>
          <p:nvPr>
            <p:ph sz="half" idx="2"/>
          </p:nvPr>
        </p:nvSpPr>
        <p:spPr/>
        <p:txBody>
          <a:bodyPr>
            <a:normAutofit/>
          </a:bodyPr>
          <a:lstStyle/>
          <a:p>
            <a:r>
              <a:rPr lang="pt-BR" dirty="0">
                <a:hlinkClick r:id="rId4"/>
              </a:rPr>
              <a:t>Petição </a:t>
            </a:r>
            <a:r>
              <a:rPr lang="pt-BR" dirty="0" smtClean="0">
                <a:hlinkClick r:id="rId4"/>
              </a:rPr>
              <a:t>cartista: </a:t>
            </a:r>
            <a:r>
              <a:rPr lang="pt-BR" dirty="0">
                <a:hlinkClick r:id="rId4"/>
              </a:rPr>
              <a:t>A “Carta </a:t>
            </a:r>
            <a:r>
              <a:rPr lang="pt-BR" dirty="0" smtClean="0">
                <a:hlinkClick r:id="rId4"/>
              </a:rPr>
              <a:t>do </a:t>
            </a:r>
            <a:r>
              <a:rPr lang="pt-BR" dirty="0">
                <a:hlinkClick r:id="rId4"/>
              </a:rPr>
              <a:t>Povo</a:t>
            </a:r>
            <a:r>
              <a:rPr lang="pt-BR" dirty="0" smtClean="0">
                <a:hlinkClick r:id="rId4"/>
              </a:rPr>
              <a:t>”</a:t>
            </a:r>
            <a:endParaRPr lang="pt-BR" dirty="0" smtClean="0"/>
          </a:p>
          <a:p>
            <a:r>
              <a:rPr lang="pt-BR" dirty="0" smtClean="0">
                <a:hlinkClick r:id="rId5"/>
              </a:rPr>
              <a:t>Ludistas quebrando máquinas</a:t>
            </a:r>
            <a:endParaRPr lang="pt-BR" dirty="0" smtClean="0"/>
          </a:p>
          <a:p>
            <a:r>
              <a:rPr lang="pt-BR" dirty="0" smtClean="0">
                <a:hlinkClick r:id="rId6"/>
              </a:rPr>
              <a:t>Nelson Ludd</a:t>
            </a:r>
            <a:endParaRPr lang="pt-BR" dirty="0" smtClean="0"/>
          </a:p>
          <a:p>
            <a:r>
              <a:rPr lang="pt-BR" dirty="0">
                <a:hlinkClick r:id="rId7"/>
              </a:rPr>
              <a:t>O Socialismo Utópico de Saint Simon, Fourier e </a:t>
            </a:r>
            <a:r>
              <a:rPr lang="pt-BR" dirty="0" smtClean="0">
                <a:hlinkClick r:id="rId7"/>
              </a:rPr>
              <a:t>Owen</a:t>
            </a:r>
            <a:endParaRPr lang="pt-BR" dirty="0" smtClean="0"/>
          </a:p>
          <a:p>
            <a:r>
              <a:rPr lang="pt-BR" dirty="0" smtClean="0">
                <a:hlinkClick r:id="rId8"/>
              </a:rPr>
              <a:t>O socialismo utópico</a:t>
            </a:r>
            <a:endParaRPr lang="pt-BR" dirty="0" smtClean="0"/>
          </a:p>
        </p:txBody>
      </p:sp>
    </p:spTree>
    <p:extLst>
      <p:ext uri="{BB962C8B-B14F-4D97-AF65-F5344CB8AC3E}">
        <p14:creationId xmlns:p14="http://schemas.microsoft.com/office/powerpoint/2010/main" val="19477962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Avaliação</a:t>
            </a:r>
            <a:endParaRPr lang="pt-BR" dirty="0"/>
          </a:p>
        </p:txBody>
      </p:sp>
      <p:sp>
        <p:nvSpPr>
          <p:cNvPr id="6" name="Content Placeholder 5"/>
          <p:cNvSpPr>
            <a:spLocks noGrp="1"/>
          </p:cNvSpPr>
          <p:nvPr>
            <p:ph idx="1"/>
          </p:nvPr>
        </p:nvSpPr>
        <p:spPr/>
        <p:txBody>
          <a:bodyPr/>
          <a:lstStyle/>
          <a:p>
            <a:pPr marL="0" indent="0">
              <a:buNone/>
            </a:pPr>
            <a:r>
              <a:rPr lang="pt-BR" dirty="0"/>
              <a:t>A avaliação da webquest não se trata de uma avaliação tradicional, mesmo porque eu não tenho como medir quantitativamente como essa experiência foi pra vocês, não é mesmo?</a:t>
            </a:r>
          </a:p>
          <a:p>
            <a:pPr marL="0" indent="0">
              <a:buNone/>
            </a:pPr>
            <a:r>
              <a:rPr lang="pt-BR" dirty="0"/>
              <a:t>Assim, faremos coletivamente uma avaliação de toda essa jornada. Para isso, faremos os seguintes passos</a:t>
            </a:r>
            <a:r>
              <a:rPr lang="pt-BR" dirty="0" smtClean="0"/>
              <a:t>:</a:t>
            </a:r>
            <a:endParaRPr lang="pt-BR" dirty="0"/>
          </a:p>
        </p:txBody>
      </p:sp>
      <p:cxnSp>
        <p:nvCxnSpPr>
          <p:cNvPr id="8" name="Elbow Connector 7"/>
          <p:cNvCxnSpPr/>
          <p:nvPr/>
        </p:nvCxnSpPr>
        <p:spPr>
          <a:xfrm>
            <a:off x="3995936" y="5013176"/>
            <a:ext cx="2304256" cy="136815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778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19256" cy="5361459"/>
          </a:xfrm>
        </p:spPr>
        <p:txBody>
          <a:bodyPr>
            <a:normAutofit fontScale="85000" lnSpcReduction="20000"/>
          </a:bodyPr>
          <a:lstStyle/>
          <a:p>
            <a:pPr marL="514350" lvl="0" indent="-514350">
              <a:buFont typeface="+mj-lt"/>
              <a:buAutoNum type="arabicPeriod"/>
            </a:pPr>
            <a:r>
              <a:rPr lang="pt-BR" dirty="0"/>
              <a:t>Todas as cartas redigidas pelos estudantes serão colocadas em um drive no qual todos tenham acesso.</a:t>
            </a:r>
          </a:p>
          <a:p>
            <a:pPr marL="514350" lvl="0" indent="-514350">
              <a:buFont typeface="+mj-lt"/>
              <a:buAutoNum type="arabicPeriod"/>
            </a:pPr>
            <a:r>
              <a:rPr lang="pt-BR" dirty="0" smtClean="0"/>
              <a:t>Em um período </a:t>
            </a:r>
            <a:r>
              <a:rPr lang="pt-BR" dirty="0"/>
              <a:t>combinado, os estudantes poderão consultar as cartas uns dos outros, para identificar qual foi a visão dos colegas sobre os diferentes movimentos políticos, a forma como lidaram com as questões de Patrick, etc.</a:t>
            </a:r>
          </a:p>
          <a:p>
            <a:pPr marL="514350" lvl="0" indent="-514350">
              <a:buFont typeface="+mj-lt"/>
              <a:buAutoNum type="arabicPeriod"/>
            </a:pPr>
            <a:r>
              <a:rPr lang="pt-BR" dirty="0"/>
              <a:t>Faremos uma live para debater as percepções gerais sobre cada movimento ou ideologia identificado, as impressões que vocês tiveram sobre as cartas produzidas pelos outros e eventuais descompassos de entendimento sobre os mesmos assuntos.</a:t>
            </a:r>
          </a:p>
          <a:p>
            <a:pPr marL="514350" lvl="0" indent="-514350">
              <a:buFont typeface="+mj-lt"/>
              <a:buAutoNum type="arabicPeriod"/>
            </a:pPr>
            <a:r>
              <a:rPr lang="pt-BR" dirty="0"/>
              <a:t>Por fim, avaliaremos o processo da webquest, o que vocês acharam, o que funcionou, o que não funcionou, etc</a:t>
            </a:r>
            <a:r>
              <a:rPr lang="pt-BR" dirty="0" smtClean="0"/>
              <a:t>.</a:t>
            </a:r>
            <a:endParaRPr lang="pt-BR" dirty="0"/>
          </a:p>
        </p:txBody>
      </p:sp>
    </p:spTree>
    <p:extLst>
      <p:ext uri="{BB962C8B-B14F-4D97-AF65-F5344CB8AC3E}">
        <p14:creationId xmlns:p14="http://schemas.microsoft.com/office/powerpoint/2010/main" val="225369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1326</Words>
  <Application>Microsoft Office PowerPoint</Application>
  <PresentationFormat>On-screen Show (4:3)</PresentationFormat>
  <Paragraphs>69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Notícias de um operário na Inglaterra do séc. XIX</vt:lpstr>
      <vt:lpstr>Antes de tudo... O que é uma webquest?</vt:lpstr>
      <vt:lpstr>PowerPoint Presentation</vt:lpstr>
      <vt:lpstr>INTRODUÇÃO</vt:lpstr>
      <vt:lpstr>PowerPoint Presentation</vt:lpstr>
      <vt:lpstr>PowerPoint Presentation</vt:lpstr>
      <vt:lpstr>PowerPoint Presentation</vt:lpstr>
      <vt:lpstr>PowerPoint Presentation</vt:lpstr>
      <vt:lpstr>TAREFA</vt:lpstr>
      <vt:lpstr>PowerPoint Presentation</vt:lpstr>
      <vt:lpstr>Passo a passo</vt:lpstr>
      <vt:lpstr>Importante!</vt:lpstr>
      <vt:lpstr>SUA FAMÍLIA</vt:lpstr>
      <vt:lpstr>PowerPoint Presentation</vt:lpstr>
      <vt:lpstr>Recursos online</vt:lpstr>
      <vt:lpstr>Avaliação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Notícias de um operário na Inglaterra do séc. XIX</dc:title>
  <dc:creator>Windows User</dc:creator>
  <cp:lastModifiedBy>Windows User</cp:lastModifiedBy>
  <cp:revision>12</cp:revision>
  <dcterms:created xsi:type="dcterms:W3CDTF">2020-08-18T20:26:26Z</dcterms:created>
  <dcterms:modified xsi:type="dcterms:W3CDTF">2021-01-18T17:02:23Z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